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4"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5" d="100"/>
          <a:sy n="115" d="100"/>
        </p:scale>
        <p:origin x="37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media/image3.jpg>
</file>

<file path=ppt/media/image4.jpg>
</file>

<file path=ppt/media/image5.jp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11/21/2019</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Fall robotics 2019 </a:t>
            </a:r>
            <a:endParaRPr lang="en-US" dirty="0"/>
          </a:p>
        </p:txBody>
      </p:sp>
      <p:sp>
        <p:nvSpPr>
          <p:cNvPr id="3" name="Subtitle 2"/>
          <p:cNvSpPr>
            <a:spLocks noGrp="1"/>
          </p:cNvSpPr>
          <p:nvPr>
            <p:ph type="subTitle" idx="1"/>
          </p:nvPr>
        </p:nvSpPr>
        <p:spPr/>
        <p:txBody>
          <a:bodyPr/>
          <a:lstStyle/>
          <a:p>
            <a:r>
              <a:rPr lang="en-US" dirty="0" smtClean="0">
                <a:solidFill>
                  <a:schemeClr val="accent3">
                    <a:lumMod val="20000"/>
                    <a:lumOff val="80000"/>
                  </a:schemeClr>
                </a:solidFill>
              </a:rPr>
              <a:t>Accomplishments and goals</a:t>
            </a:r>
            <a:endParaRPr lang="en-US" dirty="0">
              <a:solidFill>
                <a:schemeClr val="accent3">
                  <a:lumMod val="20000"/>
                  <a:lumOff val="80000"/>
                </a:schemeClr>
              </a:solidFill>
            </a:endParaRPr>
          </a:p>
        </p:txBody>
      </p:sp>
    </p:spTree>
    <p:extLst>
      <p:ext uri="{BB962C8B-B14F-4D97-AF65-F5344CB8AC3E}">
        <p14:creationId xmlns:p14="http://schemas.microsoft.com/office/powerpoint/2010/main" val="19193745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397472"/>
            <a:ext cx="8534400" cy="957504"/>
          </a:xfrm>
        </p:spPr>
        <p:txBody>
          <a:bodyPr/>
          <a:lstStyle/>
          <a:p>
            <a:r>
              <a:rPr lang="en-US" dirty="0" smtClean="0"/>
              <a:t>Where we started</a:t>
            </a:r>
            <a:endParaRPr lang="en-US" dirty="0"/>
          </a:p>
        </p:txBody>
      </p:sp>
      <p:sp>
        <p:nvSpPr>
          <p:cNvPr id="3" name="Content Placeholder 2"/>
          <p:cNvSpPr>
            <a:spLocks noGrp="1"/>
          </p:cNvSpPr>
          <p:nvPr>
            <p:ph idx="1"/>
          </p:nvPr>
        </p:nvSpPr>
        <p:spPr>
          <a:xfrm>
            <a:off x="684212" y="1712422"/>
            <a:ext cx="8534400" cy="3990109"/>
          </a:xfrm>
        </p:spPr>
        <p:txBody>
          <a:bodyPr numCol="1" anchor="t"/>
          <a:lstStyle/>
          <a:p>
            <a:r>
              <a:rPr lang="en-US" dirty="0" smtClean="0">
                <a:solidFill>
                  <a:schemeClr val="accent3">
                    <a:lumMod val="20000"/>
                    <a:lumOff val="80000"/>
                  </a:schemeClr>
                </a:solidFill>
              </a:rPr>
              <a:t>The fall semester of robotics  started with nothing but a single member, who is now the chair of the Robotics club. </a:t>
            </a:r>
          </a:p>
          <a:p>
            <a:endParaRPr lang="en-US" dirty="0">
              <a:solidFill>
                <a:schemeClr val="accent3">
                  <a:lumMod val="20000"/>
                  <a:lumOff val="80000"/>
                </a:schemeClr>
              </a:solidFill>
            </a:endParaRPr>
          </a:p>
          <a:p>
            <a:r>
              <a:rPr lang="en-US" dirty="0" smtClean="0">
                <a:solidFill>
                  <a:schemeClr val="accent3">
                    <a:lumMod val="20000"/>
                    <a:lumOff val="80000"/>
                  </a:schemeClr>
                </a:solidFill>
              </a:rPr>
              <a:t>With no parts, plans or certainty of where the club would go, our first goal was to establish parts and a future for the Robotics Club.</a:t>
            </a:r>
          </a:p>
          <a:p>
            <a:pPr marL="0" indent="0">
              <a:buNone/>
            </a:pPr>
            <a:endParaRPr lang="en-US" dirty="0">
              <a:solidFill>
                <a:schemeClr val="accent3">
                  <a:lumMod val="20000"/>
                  <a:lumOff val="80000"/>
                </a:schemeClr>
              </a:solidFill>
            </a:endParaRPr>
          </a:p>
        </p:txBody>
      </p:sp>
    </p:spTree>
    <p:extLst>
      <p:ext uri="{BB962C8B-B14F-4D97-AF65-F5344CB8AC3E}">
        <p14:creationId xmlns:p14="http://schemas.microsoft.com/office/powerpoint/2010/main" val="93702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231216"/>
            <a:ext cx="8534400" cy="1507067"/>
          </a:xfrm>
        </p:spPr>
        <p:txBody>
          <a:bodyPr/>
          <a:lstStyle/>
          <a:p>
            <a:r>
              <a:rPr lang="en-US" dirty="0" smtClean="0"/>
              <a:t>First set of goals</a:t>
            </a:r>
            <a:endParaRPr lang="en-US" dirty="0"/>
          </a:p>
        </p:txBody>
      </p:sp>
      <p:sp>
        <p:nvSpPr>
          <p:cNvPr id="3" name="Content Placeholder 2"/>
          <p:cNvSpPr>
            <a:spLocks noGrp="1"/>
          </p:cNvSpPr>
          <p:nvPr>
            <p:ph idx="1"/>
          </p:nvPr>
        </p:nvSpPr>
        <p:spPr>
          <a:xfrm>
            <a:off x="684212" y="1738283"/>
            <a:ext cx="8534400" cy="3615267"/>
          </a:xfrm>
        </p:spPr>
        <p:txBody>
          <a:bodyPr/>
          <a:lstStyle/>
          <a:p>
            <a:r>
              <a:rPr lang="en-US" dirty="0" smtClean="0">
                <a:solidFill>
                  <a:schemeClr val="accent3">
                    <a:lumMod val="20000"/>
                    <a:lumOff val="80000"/>
                  </a:schemeClr>
                </a:solidFill>
              </a:rPr>
              <a:t>In order to prevent the Robotics club from being completely wiped out of resources again, it was decided that we would use as few loaned parts as possible, and focus on donating or ordering assets for the club to own, rather than for individuals.</a:t>
            </a:r>
          </a:p>
          <a:p>
            <a:r>
              <a:rPr lang="en-US" dirty="0" smtClean="0">
                <a:solidFill>
                  <a:schemeClr val="accent3">
                    <a:lumMod val="20000"/>
                    <a:lumOff val="80000"/>
                  </a:schemeClr>
                </a:solidFill>
              </a:rPr>
              <a:t>We needed a design that could be used by future generations of robotics teams rather than a robot designed for one purpose that would be shelved after its use.</a:t>
            </a:r>
          </a:p>
          <a:p>
            <a:r>
              <a:rPr lang="en-US" dirty="0" smtClean="0">
                <a:solidFill>
                  <a:schemeClr val="accent3">
                    <a:lumMod val="20000"/>
                    <a:lumOff val="80000"/>
                  </a:schemeClr>
                </a:solidFill>
              </a:rPr>
              <a:t>We needed to train as many people as we could so they could carry the torch once the senior members graduated.</a:t>
            </a:r>
            <a:endParaRPr lang="en-US" dirty="0">
              <a:solidFill>
                <a:schemeClr val="accent3">
                  <a:lumMod val="20000"/>
                  <a:lumOff val="80000"/>
                </a:schemeClr>
              </a:solidFill>
            </a:endParaRPr>
          </a:p>
        </p:txBody>
      </p:sp>
    </p:spTree>
    <p:extLst>
      <p:ext uri="{BB962C8B-B14F-4D97-AF65-F5344CB8AC3E}">
        <p14:creationId xmlns:p14="http://schemas.microsoft.com/office/powerpoint/2010/main" val="951088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374072"/>
            <a:ext cx="8534400" cy="1507067"/>
          </a:xfrm>
        </p:spPr>
        <p:txBody>
          <a:bodyPr/>
          <a:lstStyle/>
          <a:p>
            <a:r>
              <a:rPr lang="en-US" dirty="0" smtClean="0"/>
              <a:t>First steps forward</a:t>
            </a:r>
            <a:endParaRPr lang="en-US" dirty="0"/>
          </a:p>
        </p:txBody>
      </p:sp>
      <p:sp>
        <p:nvSpPr>
          <p:cNvPr id="3" name="Content Placeholder 2"/>
          <p:cNvSpPr>
            <a:spLocks noGrp="1"/>
          </p:cNvSpPr>
          <p:nvPr>
            <p:ph idx="1"/>
          </p:nvPr>
        </p:nvSpPr>
        <p:spPr>
          <a:xfrm>
            <a:off x="684212" y="1741517"/>
            <a:ext cx="8534400" cy="3994265"/>
          </a:xfrm>
        </p:spPr>
        <p:txBody>
          <a:bodyPr numCol="2"/>
          <a:lstStyle/>
          <a:p>
            <a:r>
              <a:rPr lang="en-US" dirty="0" smtClean="0">
                <a:solidFill>
                  <a:schemeClr val="accent3">
                    <a:lumMod val="20000"/>
                    <a:lumOff val="80000"/>
                  </a:schemeClr>
                </a:solidFill>
              </a:rPr>
              <a:t>Thanks to the efforts of Dr. Compton, we were able to use a small robot that could be assembled, programmed, and capable of autonomous movement while we waited for the ordered parts to arrive. </a:t>
            </a:r>
          </a:p>
          <a:p>
            <a:r>
              <a:rPr lang="en-US" dirty="0" smtClean="0">
                <a:solidFill>
                  <a:schemeClr val="accent3">
                    <a:lumMod val="20000"/>
                    <a:lumOff val="80000"/>
                  </a:schemeClr>
                </a:solidFill>
              </a:rPr>
              <a:t>We made sure to separate parts into appropriate boxes so loaned parts could be identified from parts owned by the club</a:t>
            </a:r>
            <a:endParaRPr lang="en-US" dirty="0">
              <a:solidFill>
                <a:schemeClr val="accent3">
                  <a:lumMod val="20000"/>
                  <a:lumOff val="80000"/>
                </a:schemeClr>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9528" y="2330027"/>
            <a:ext cx="4576860" cy="2574483"/>
          </a:xfrm>
          <a:prstGeom prst="rect">
            <a:avLst/>
          </a:prstGeom>
        </p:spPr>
      </p:pic>
    </p:spTree>
    <p:extLst>
      <p:ext uri="{BB962C8B-B14F-4D97-AF65-F5344CB8AC3E}">
        <p14:creationId xmlns:p14="http://schemas.microsoft.com/office/powerpoint/2010/main" val="1338507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6" presetClass="emph" presetSubtype="0" fill="hold" nodeType="clickEffect">
                                  <p:stCondLst>
                                    <p:cond delay="0"/>
                                  </p:stCondLst>
                                  <p:childTnLst>
                                    <p:animEffect transition="out" filter="fade">
                                      <p:cBhvr>
                                        <p:cTn id="23" dur="500" tmFilter="0, 0; .2, .5; .8, .5; 1, 0"/>
                                        <p:tgtEl>
                                          <p:spTgt spid="4"/>
                                        </p:tgtEl>
                                      </p:cBhvr>
                                    </p:animEffect>
                                    <p:animScale>
                                      <p:cBhvr>
                                        <p:cTn id="24"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761" y="178417"/>
            <a:ext cx="8534400" cy="1507067"/>
          </a:xfrm>
        </p:spPr>
        <p:txBody>
          <a:bodyPr/>
          <a:lstStyle/>
          <a:p>
            <a:r>
              <a:rPr lang="en-US" dirty="0" smtClean="0"/>
              <a:t>Design and programming</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9315" y="1379913"/>
            <a:ext cx="3878360" cy="2175729"/>
          </a:xfrm>
          <a:prstGeom prst="rect">
            <a:avLst/>
          </a:prstGeom>
        </p:spPr>
      </p:pic>
      <p:sp>
        <p:nvSpPr>
          <p:cNvPr id="7" name="TextBox 6"/>
          <p:cNvSpPr txBox="1"/>
          <p:nvPr/>
        </p:nvSpPr>
        <p:spPr>
          <a:xfrm>
            <a:off x="399011" y="1573631"/>
            <a:ext cx="6458989" cy="2031325"/>
          </a:xfrm>
          <a:prstGeom prst="rect">
            <a:avLst/>
          </a:prstGeom>
          <a:noFill/>
        </p:spPr>
        <p:txBody>
          <a:bodyPr wrap="square" rtlCol="0">
            <a:spAutoFit/>
          </a:bodyPr>
          <a:lstStyle/>
          <a:p>
            <a:r>
              <a:rPr lang="en-US" dirty="0" smtClean="0">
                <a:solidFill>
                  <a:schemeClr val="accent3">
                    <a:lumMod val="20000"/>
                    <a:lumOff val="80000"/>
                  </a:schemeClr>
                </a:solidFill>
              </a:rPr>
              <a:t>Nicholas Brunet was kind enough to provide an Arduino in order for us to program and troubleshoot the parts we were loaned. Thanks to his efforts and the patience of the programming team, the sonic sensors were able to detect objects close to it, and stop the servo motors from moving, which would prevent the robot from crashing into an object.</a:t>
            </a:r>
            <a:endParaRPr lang="en-US" dirty="0">
              <a:solidFill>
                <a:schemeClr val="accent3">
                  <a:lumMod val="20000"/>
                  <a:lumOff val="80000"/>
                </a:schemeClr>
              </a:solidFill>
            </a:endParaRPr>
          </a:p>
        </p:txBody>
      </p:sp>
      <p:pic>
        <p:nvPicPr>
          <p:cNvPr id="9" name="Content Placeholder 8"/>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6186" y="3868202"/>
            <a:ext cx="4024775" cy="2263936"/>
          </a:xfr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8953" y="3867440"/>
            <a:ext cx="4026130" cy="2264698"/>
          </a:xfrm>
          <a:prstGeom prst="rect">
            <a:avLst/>
          </a:prstGeom>
        </p:spPr>
      </p:pic>
    </p:spTree>
    <p:extLst>
      <p:ext uri="{BB962C8B-B14F-4D97-AF65-F5344CB8AC3E}">
        <p14:creationId xmlns:p14="http://schemas.microsoft.com/office/powerpoint/2010/main" val="1012231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1000"/>
                                        <p:tgtEl>
                                          <p:spTgt spid="10"/>
                                        </p:tgtEl>
                                      </p:cBhvr>
                                    </p:animEffect>
                                    <p:anim calcmode="lin" valueType="num">
                                      <p:cBhvr>
                                        <p:cTn id="34" dur="1000" fill="hold"/>
                                        <p:tgtEl>
                                          <p:spTgt spid="10"/>
                                        </p:tgtEl>
                                        <p:attrNameLst>
                                          <p:attrName>ppt_x</p:attrName>
                                        </p:attrNameLst>
                                      </p:cBhvr>
                                      <p:tavLst>
                                        <p:tav tm="0">
                                          <p:val>
                                            <p:strVal val="#ppt_x"/>
                                          </p:val>
                                        </p:tav>
                                        <p:tav tm="100000">
                                          <p:val>
                                            <p:strVal val="#ppt_x"/>
                                          </p:val>
                                        </p:tav>
                                      </p:tavLst>
                                    </p:anim>
                                    <p:anim calcmode="lin" valueType="num">
                                      <p:cBhvr>
                                        <p:cTn id="3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6968" y="528780"/>
            <a:ext cx="8534400" cy="1507067"/>
          </a:xfrm>
        </p:spPr>
        <p:txBody>
          <a:bodyPr/>
          <a:lstStyle/>
          <a:p>
            <a:r>
              <a:rPr lang="en-US" dirty="0" smtClean="0"/>
              <a:t>What we learned</a:t>
            </a:r>
            <a:endParaRPr lang="en-US" dirty="0"/>
          </a:p>
        </p:txBody>
      </p:sp>
      <p:sp>
        <p:nvSpPr>
          <p:cNvPr id="3" name="Content Placeholder 2"/>
          <p:cNvSpPr>
            <a:spLocks noGrp="1"/>
          </p:cNvSpPr>
          <p:nvPr>
            <p:ph idx="1"/>
          </p:nvPr>
        </p:nvSpPr>
        <p:spPr>
          <a:xfrm>
            <a:off x="650961" y="1961032"/>
            <a:ext cx="8534400" cy="3615267"/>
          </a:xfrm>
        </p:spPr>
        <p:txBody>
          <a:bodyPr/>
          <a:lstStyle/>
          <a:p>
            <a:r>
              <a:rPr lang="en-US" dirty="0" smtClean="0">
                <a:solidFill>
                  <a:schemeClr val="tx2">
                    <a:lumMod val="40000"/>
                    <a:lumOff val="60000"/>
                  </a:schemeClr>
                </a:solidFill>
              </a:rPr>
              <a:t>As time went on, we were assisted with building and machine training by </a:t>
            </a:r>
            <a:r>
              <a:rPr lang="en-US" dirty="0" err="1" smtClean="0">
                <a:solidFill>
                  <a:schemeClr val="tx2">
                    <a:lumMod val="40000"/>
                    <a:lumOff val="60000"/>
                  </a:schemeClr>
                </a:solidFill>
              </a:rPr>
              <a:t>Denilson</a:t>
            </a:r>
            <a:r>
              <a:rPr lang="en-US" dirty="0" smtClean="0">
                <a:solidFill>
                  <a:schemeClr val="tx2">
                    <a:lumMod val="40000"/>
                    <a:lumOff val="60000"/>
                  </a:schemeClr>
                </a:solidFill>
              </a:rPr>
              <a:t> and Jamie for the 3D printer, as well as loaned extra parts for the sake of learning programming. </a:t>
            </a:r>
          </a:p>
          <a:p>
            <a:r>
              <a:rPr lang="en-US" dirty="0" smtClean="0">
                <a:solidFill>
                  <a:schemeClr val="tx2">
                    <a:lumMod val="40000"/>
                    <a:lumOff val="60000"/>
                  </a:schemeClr>
                </a:solidFill>
              </a:rPr>
              <a:t>Ordering was refined to include what we needed as well as to order promptly but accurately.</a:t>
            </a:r>
          </a:p>
          <a:p>
            <a:r>
              <a:rPr lang="en-US" dirty="0" smtClean="0">
                <a:solidFill>
                  <a:schemeClr val="tx2">
                    <a:lumMod val="40000"/>
                    <a:lumOff val="60000"/>
                  </a:schemeClr>
                </a:solidFill>
              </a:rPr>
              <a:t>Programming and files were to be shared with all members via GitHub so they were not lost if someone was unavailable.</a:t>
            </a:r>
          </a:p>
          <a:p>
            <a:r>
              <a:rPr lang="en-US" dirty="0" smtClean="0">
                <a:solidFill>
                  <a:schemeClr val="tx2">
                    <a:lumMod val="40000"/>
                    <a:lumOff val="60000"/>
                  </a:schemeClr>
                </a:solidFill>
              </a:rPr>
              <a:t>Time management and individual contribution are vital to any team.</a:t>
            </a:r>
            <a:endParaRPr lang="en-US" dirty="0">
              <a:solidFill>
                <a:schemeClr val="tx2">
                  <a:lumMod val="40000"/>
                  <a:lumOff val="60000"/>
                </a:schemeClr>
              </a:solidFill>
            </a:endParaRPr>
          </a:p>
        </p:txBody>
      </p:sp>
    </p:spTree>
    <p:extLst>
      <p:ext uri="{BB962C8B-B14F-4D97-AF65-F5344CB8AC3E}">
        <p14:creationId xmlns:p14="http://schemas.microsoft.com/office/powerpoint/2010/main" val="38668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685800"/>
            <a:ext cx="8534400" cy="1507067"/>
          </a:xfrm>
        </p:spPr>
        <p:txBody>
          <a:bodyPr/>
          <a:lstStyle/>
          <a:p>
            <a:r>
              <a:rPr lang="en-US" dirty="0" smtClean="0"/>
              <a:t>How we improved</a:t>
            </a:r>
            <a:endParaRPr lang="en-US" dirty="0"/>
          </a:p>
        </p:txBody>
      </p:sp>
      <p:sp>
        <p:nvSpPr>
          <p:cNvPr id="3" name="Content Placeholder 2"/>
          <p:cNvSpPr>
            <a:spLocks noGrp="1"/>
          </p:cNvSpPr>
          <p:nvPr>
            <p:ph idx="1"/>
          </p:nvPr>
        </p:nvSpPr>
        <p:spPr>
          <a:xfrm>
            <a:off x="684212" y="1695797"/>
            <a:ext cx="8534400" cy="4178839"/>
          </a:xfrm>
        </p:spPr>
        <p:txBody>
          <a:bodyPr/>
          <a:lstStyle/>
          <a:p>
            <a:r>
              <a:rPr lang="en-US" dirty="0" smtClean="0">
                <a:solidFill>
                  <a:schemeClr val="tx2">
                    <a:lumMod val="40000"/>
                    <a:lumOff val="60000"/>
                  </a:schemeClr>
                </a:solidFill>
              </a:rPr>
              <a:t>Members now have been given a crash-course to programming as well as a number of them trained for the 3D printer for future generations</a:t>
            </a:r>
          </a:p>
          <a:p>
            <a:r>
              <a:rPr lang="en-US" dirty="0" smtClean="0">
                <a:solidFill>
                  <a:schemeClr val="tx2">
                    <a:lumMod val="40000"/>
                    <a:lumOff val="60000"/>
                  </a:schemeClr>
                </a:solidFill>
              </a:rPr>
              <a:t>Building and designing has been adjusted for the equipment we have available.</a:t>
            </a:r>
          </a:p>
          <a:p>
            <a:r>
              <a:rPr lang="en-US" dirty="0" smtClean="0">
                <a:solidFill>
                  <a:schemeClr val="tx2">
                    <a:lumMod val="40000"/>
                    <a:lumOff val="60000"/>
                  </a:schemeClr>
                </a:solidFill>
              </a:rPr>
              <a:t>We are now more prompt and careful with our ordering, as well as understanding of the importance of donating even the smallest parts</a:t>
            </a:r>
          </a:p>
          <a:p>
            <a:r>
              <a:rPr lang="en-US" dirty="0" smtClean="0">
                <a:solidFill>
                  <a:schemeClr val="tx2">
                    <a:lumMod val="40000"/>
                    <a:lumOff val="60000"/>
                  </a:schemeClr>
                </a:solidFill>
              </a:rPr>
              <a:t>We now have a plethora of parts needed for us to build for intersession and spring.</a:t>
            </a:r>
          </a:p>
        </p:txBody>
      </p:sp>
    </p:spTree>
    <p:extLst>
      <p:ext uri="{BB962C8B-B14F-4D97-AF65-F5344CB8AC3E}">
        <p14:creationId xmlns:p14="http://schemas.microsoft.com/office/powerpoint/2010/main" val="424630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7988" y="184648"/>
            <a:ext cx="8534400" cy="1507067"/>
          </a:xfrm>
        </p:spPr>
        <p:txBody>
          <a:bodyPr/>
          <a:lstStyle/>
          <a:p>
            <a:r>
              <a:rPr lang="en-US" dirty="0" smtClean="0"/>
              <a:t>What we achieved </a:t>
            </a:r>
            <a:endParaRPr lang="en-US" dirty="0"/>
          </a:p>
        </p:txBody>
      </p:sp>
      <p:sp>
        <p:nvSpPr>
          <p:cNvPr id="3" name="Content Placeholder 2"/>
          <p:cNvSpPr>
            <a:spLocks noGrp="1"/>
          </p:cNvSpPr>
          <p:nvPr>
            <p:ph idx="1"/>
          </p:nvPr>
        </p:nvSpPr>
        <p:spPr>
          <a:xfrm>
            <a:off x="647988" y="1687403"/>
            <a:ext cx="8534400" cy="5128953"/>
          </a:xfrm>
        </p:spPr>
        <p:txBody>
          <a:bodyPr numCol="2"/>
          <a:lstStyle/>
          <a:p>
            <a:r>
              <a:rPr lang="en-US" dirty="0" smtClean="0">
                <a:solidFill>
                  <a:schemeClr val="tx2">
                    <a:lumMod val="40000"/>
                    <a:lumOff val="60000"/>
                  </a:schemeClr>
                </a:solidFill>
              </a:rPr>
              <a:t>We have a new Co-chair, and Project Manager. </a:t>
            </a:r>
          </a:p>
          <a:p>
            <a:r>
              <a:rPr lang="en-US" dirty="0" smtClean="0">
                <a:solidFill>
                  <a:schemeClr val="tx2">
                    <a:lumMod val="40000"/>
                    <a:lumOff val="60000"/>
                  </a:schemeClr>
                </a:solidFill>
              </a:rPr>
              <a:t>We have the base for a robot that can potentially enter multiple different competitions, and will stay with the team after we </a:t>
            </a:r>
            <a:r>
              <a:rPr lang="en-US" dirty="0" smtClean="0">
                <a:solidFill>
                  <a:schemeClr val="tx2">
                    <a:lumMod val="40000"/>
                    <a:lumOff val="60000"/>
                  </a:schemeClr>
                </a:solidFill>
              </a:rPr>
              <a:t>graduate</a:t>
            </a:r>
            <a:endParaRPr lang="en-US" dirty="0" smtClean="0">
              <a:solidFill>
                <a:schemeClr val="tx2">
                  <a:lumMod val="40000"/>
                  <a:lumOff val="60000"/>
                </a:schemeClr>
              </a:solidFill>
            </a:endParaRPr>
          </a:p>
          <a:p>
            <a:r>
              <a:rPr lang="en-US" dirty="0" smtClean="0">
                <a:solidFill>
                  <a:schemeClr val="tx2">
                    <a:lumMod val="40000"/>
                    <a:lumOff val="60000"/>
                  </a:schemeClr>
                </a:solidFill>
              </a:rPr>
              <a:t>We have a source code that can be used for many years</a:t>
            </a:r>
          </a:p>
          <a:p>
            <a:r>
              <a:rPr lang="en-US" dirty="0" smtClean="0">
                <a:solidFill>
                  <a:schemeClr val="tx2">
                    <a:lumMod val="40000"/>
                    <a:lumOff val="60000"/>
                  </a:schemeClr>
                </a:solidFill>
              </a:rPr>
              <a:t>We </a:t>
            </a:r>
            <a:r>
              <a:rPr lang="en-US" dirty="0" smtClean="0">
                <a:solidFill>
                  <a:schemeClr val="tx2">
                    <a:lumMod val="40000"/>
                    <a:lumOff val="60000"/>
                  </a:schemeClr>
                </a:solidFill>
              </a:rPr>
              <a:t>have a lot of spare parts and training for new members to use said parts for generations to </a:t>
            </a:r>
            <a:r>
              <a:rPr lang="en-US" dirty="0" smtClean="0">
                <a:solidFill>
                  <a:schemeClr val="tx2">
                    <a:lumMod val="40000"/>
                    <a:lumOff val="60000"/>
                  </a:schemeClr>
                </a:solidFill>
              </a:rPr>
              <a:t>come</a:t>
            </a:r>
          </a:p>
          <a:p>
            <a:endParaRPr lang="en-US" dirty="0">
              <a:solidFill>
                <a:schemeClr val="tx2">
                  <a:lumMod val="40000"/>
                  <a:lumOff val="60000"/>
                </a:schemeClr>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0581" y="1974117"/>
            <a:ext cx="2245563" cy="399211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7214" y="4045988"/>
            <a:ext cx="3413758" cy="1920240"/>
          </a:xfrm>
          <a:prstGeom prst="rect">
            <a:avLst/>
          </a:prstGeom>
        </p:spPr>
      </p:pic>
    </p:spTree>
    <p:extLst>
      <p:ext uri="{BB962C8B-B14F-4D97-AF65-F5344CB8AC3E}">
        <p14:creationId xmlns:p14="http://schemas.microsoft.com/office/powerpoint/2010/main" val="2127426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mph" presetSubtype="0" fill="hold" grpId="0" nodeType="clickEffect">
                                  <p:stCondLst>
                                    <p:cond delay="0"/>
                                  </p:stCondLst>
                                  <p:childTnLst>
                                    <p:animClr clrSpc="hsl" dir="cw">
                                      <p:cBhvr override="childStyle">
                                        <p:cTn id="6" dur="500" fill="hold"/>
                                        <p:tgtEl>
                                          <p:spTgt spid="2"/>
                                        </p:tgtEl>
                                        <p:attrNameLst>
                                          <p:attrName>style.color</p:attrName>
                                        </p:attrNameLst>
                                      </p:cBhvr>
                                      <p:by>
                                        <p:hsl h="0" s="12549" l="25098"/>
                                      </p:by>
                                    </p:animClr>
                                    <p:animClr clrSpc="hsl" dir="cw">
                                      <p:cBhvr>
                                        <p:cTn id="7" dur="500" fill="hold"/>
                                        <p:tgtEl>
                                          <p:spTgt spid="2"/>
                                        </p:tgtEl>
                                        <p:attrNameLst>
                                          <p:attrName>fillcolor</p:attrName>
                                        </p:attrNameLst>
                                      </p:cBhvr>
                                      <p:by>
                                        <p:hsl h="0" s="12549" l="25098"/>
                                      </p:by>
                                    </p:animClr>
                                    <p:animClr clrSpc="hsl" dir="cw">
                                      <p:cBhvr>
                                        <p:cTn id="8" dur="500" fill="hold"/>
                                        <p:tgtEl>
                                          <p:spTgt spid="2"/>
                                        </p:tgtEl>
                                        <p:attrNameLst>
                                          <p:attrName>stroke.color</p:attrName>
                                        </p:attrNameLst>
                                      </p:cBhvr>
                                      <p:by>
                                        <p:hsl h="0" s="12549" l="25098"/>
                                      </p:by>
                                    </p:animClr>
                                    <p:set>
                                      <p:cBhvr>
                                        <p:cTn id="9" dur="500" fill="hold"/>
                                        <p:tgtEl>
                                          <p:spTgt spid="2"/>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1000"/>
                                        <p:tgtEl>
                                          <p:spTgt spid="4"/>
                                        </p:tgtEl>
                                      </p:cBhvr>
                                    </p:animEffect>
                                    <p:anim calcmode="lin" valueType="num">
                                      <p:cBhvr>
                                        <p:cTn id="43" dur="1000" fill="hold"/>
                                        <p:tgtEl>
                                          <p:spTgt spid="4"/>
                                        </p:tgtEl>
                                        <p:attrNameLst>
                                          <p:attrName>ppt_x</p:attrName>
                                        </p:attrNameLst>
                                      </p:cBhvr>
                                      <p:tavLst>
                                        <p:tav tm="0">
                                          <p:val>
                                            <p:strVal val="#ppt_x"/>
                                          </p:val>
                                        </p:tav>
                                        <p:tav tm="100000">
                                          <p:val>
                                            <p:strVal val="#ppt_x"/>
                                          </p:val>
                                        </p:tav>
                                      </p:tavLst>
                                    </p:anim>
                                    <p:anim calcmode="lin" valueType="num">
                                      <p:cBhvr>
                                        <p:cTn id="4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1000"/>
                                        <p:tgtEl>
                                          <p:spTgt spid="5"/>
                                        </p:tgtEl>
                                      </p:cBhvr>
                                    </p:animEffect>
                                    <p:anim calcmode="lin" valueType="num">
                                      <p:cBhvr>
                                        <p:cTn id="50" dur="1000" fill="hold"/>
                                        <p:tgtEl>
                                          <p:spTgt spid="5"/>
                                        </p:tgtEl>
                                        <p:attrNameLst>
                                          <p:attrName>ppt_x</p:attrName>
                                        </p:attrNameLst>
                                      </p:cBhvr>
                                      <p:tavLst>
                                        <p:tav tm="0">
                                          <p:val>
                                            <p:strVal val="#ppt_x"/>
                                          </p:val>
                                        </p:tav>
                                        <p:tav tm="100000">
                                          <p:val>
                                            <p:strVal val="#ppt_x"/>
                                          </p:val>
                                        </p:tav>
                                      </p:tavLst>
                                    </p:anim>
                                    <p:anim calcmode="lin" valueType="num">
                                      <p:cBhvr>
                                        <p:cTn id="5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685800"/>
            <a:ext cx="8534400" cy="1507067"/>
          </a:xfrm>
        </p:spPr>
        <p:txBody>
          <a:bodyPr/>
          <a:lstStyle/>
          <a:p>
            <a:r>
              <a:rPr lang="en-US" dirty="0" smtClean="0"/>
              <a:t>The future of the Robotics club</a:t>
            </a:r>
            <a:endParaRPr lang="en-US" dirty="0"/>
          </a:p>
        </p:txBody>
      </p:sp>
      <p:sp>
        <p:nvSpPr>
          <p:cNvPr id="3" name="Content Placeholder 2"/>
          <p:cNvSpPr>
            <a:spLocks noGrp="1"/>
          </p:cNvSpPr>
          <p:nvPr>
            <p:ph idx="1"/>
          </p:nvPr>
        </p:nvSpPr>
        <p:spPr>
          <a:xfrm>
            <a:off x="684212" y="2192867"/>
            <a:ext cx="8534400" cy="3615267"/>
          </a:xfrm>
        </p:spPr>
        <p:txBody>
          <a:bodyPr/>
          <a:lstStyle/>
          <a:p>
            <a:r>
              <a:rPr lang="en-US" dirty="0" smtClean="0">
                <a:solidFill>
                  <a:schemeClr val="tx2">
                    <a:lumMod val="40000"/>
                    <a:lumOff val="60000"/>
                  </a:schemeClr>
                </a:solidFill>
              </a:rPr>
              <a:t>We hope that intersession will allow us to have a fully assembled and moving robot by Spring’s beginning or by week 8 at the latest</a:t>
            </a:r>
          </a:p>
          <a:p>
            <a:r>
              <a:rPr lang="en-US" dirty="0" smtClean="0">
                <a:solidFill>
                  <a:schemeClr val="tx2">
                    <a:lumMod val="40000"/>
                    <a:lumOff val="60000"/>
                  </a:schemeClr>
                </a:solidFill>
              </a:rPr>
              <a:t>We will scope out local robotics competitions and set goals for the modular robot’s design</a:t>
            </a:r>
          </a:p>
          <a:p>
            <a:r>
              <a:rPr lang="en-US" dirty="0" smtClean="0">
                <a:solidFill>
                  <a:schemeClr val="tx2">
                    <a:lumMod val="40000"/>
                    <a:lumOff val="60000"/>
                  </a:schemeClr>
                </a:solidFill>
              </a:rPr>
              <a:t>We will have more meeting times and a more prudent schedule to meet with our members.</a:t>
            </a:r>
          </a:p>
        </p:txBody>
      </p:sp>
    </p:spTree>
    <p:extLst>
      <p:ext uri="{BB962C8B-B14F-4D97-AF65-F5344CB8AC3E}">
        <p14:creationId xmlns:p14="http://schemas.microsoft.com/office/powerpoint/2010/main" val="2513100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grpId="1" nodeType="clickEffect">
                                  <p:stCondLst>
                                    <p:cond delay="0"/>
                                  </p:stCondLst>
                                  <p:childTnLst>
                                    <p:animEffect transition="out" filter="fade">
                                      <p:cBhvr>
                                        <p:cTn id="16" dur="500" tmFilter="0, 0; .2, .5; .8, .5; 1, 0"/>
                                        <p:tgtEl>
                                          <p:spTgt spid="3">
                                            <p:txEl>
                                              <p:pRg st="0" end="0"/>
                                            </p:txEl>
                                          </p:spTgt>
                                        </p:tgtEl>
                                      </p:cBhvr>
                                    </p:animEffect>
                                    <p:animScale>
                                      <p:cBhvr>
                                        <p:cTn id="17" dur="250" autoRev="1" fill="hold"/>
                                        <p:tgtEl>
                                          <p:spTgt spid="3">
                                            <p:txEl>
                                              <p:pRg st="0" end="0"/>
                                            </p:txEl>
                                          </p:spTgt>
                                        </p:tgtEl>
                                      </p:cBhvr>
                                      <p:by x="105000" y="105000"/>
                                    </p:animScale>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1"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6" presetClass="emph" presetSubtype="0" fill="hold" grpId="2" nodeType="clickEffect">
                                  <p:stCondLst>
                                    <p:cond delay="0"/>
                                  </p:stCondLst>
                                  <p:childTnLst>
                                    <p:animEffect transition="out" filter="fade">
                                      <p:cBhvr>
                                        <p:cTn id="26" dur="500" tmFilter="0, 0; .2, .5; .8, .5; 1, 0"/>
                                        <p:tgtEl>
                                          <p:spTgt spid="3">
                                            <p:txEl>
                                              <p:pRg st="1" end="1"/>
                                            </p:txEl>
                                          </p:spTgt>
                                        </p:tgtEl>
                                      </p:cBhvr>
                                    </p:animEffect>
                                    <p:animScale>
                                      <p:cBhvr>
                                        <p:cTn id="27" dur="250" autoRev="1" fill="hold"/>
                                        <p:tgtEl>
                                          <p:spTgt spid="3">
                                            <p:txEl>
                                              <p:pRg st="1" end="1"/>
                                            </p:txEl>
                                          </p:spTgt>
                                        </p:tgtEl>
                                      </p:cBhvr>
                                      <p:by x="105000" y="105000"/>
                                    </p:animScale>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2" nodeType="click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Effect transition="in" filter="fade">
                                      <p:cBhvr>
                                        <p:cTn id="32" dur="500"/>
                                        <p:tgtEl>
                                          <p:spTgt spid="3">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6" presetClass="emph" presetSubtype="0" fill="hold" grpId="3" nodeType="clickEffect">
                                  <p:stCondLst>
                                    <p:cond delay="0"/>
                                  </p:stCondLst>
                                  <p:childTnLst>
                                    <p:animEffect transition="out" filter="fade">
                                      <p:cBhvr>
                                        <p:cTn id="36" dur="500" tmFilter="0, 0; .2, .5; .8, .5; 1, 0"/>
                                        <p:tgtEl>
                                          <p:spTgt spid="3">
                                            <p:txEl>
                                              <p:pRg st="2" end="2"/>
                                            </p:txEl>
                                          </p:spTgt>
                                        </p:tgtEl>
                                      </p:cBhvr>
                                    </p:animEffect>
                                    <p:animScale>
                                      <p:cBhvr>
                                        <p:cTn id="37" dur="250" autoRev="1" fill="hold"/>
                                        <p:tgtEl>
                                          <p:spTgt spid="3">
                                            <p:txEl>
                                              <p:pRg st="2" end="2"/>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3" grpId="1" uiExpand="1" build="p"/>
      <p:bldP spid="3" grpId="2" uiExpand="1" build="p"/>
      <p:bldP spid="3" grpId="3" uiExpand="1" build="p"/>
    </p:bld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87</TotalTime>
  <Words>598</Words>
  <Application>Microsoft Office PowerPoint</Application>
  <PresentationFormat>Widescreen</PresentationFormat>
  <Paragraphs>34</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Century Gothic</vt:lpstr>
      <vt:lpstr>Wingdings 3</vt:lpstr>
      <vt:lpstr>Slice</vt:lpstr>
      <vt:lpstr>Fall robotics 2019 </vt:lpstr>
      <vt:lpstr>Where we started</vt:lpstr>
      <vt:lpstr>First set of goals</vt:lpstr>
      <vt:lpstr>First steps forward</vt:lpstr>
      <vt:lpstr>Design and programming</vt:lpstr>
      <vt:lpstr>What we learned</vt:lpstr>
      <vt:lpstr>How we improved</vt:lpstr>
      <vt:lpstr>What we achieved </vt:lpstr>
      <vt:lpstr>The future of the Robotics club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Fall robotics 2019</dc:title>
  <dc:creator>L100-User</dc:creator>
  <cp:lastModifiedBy>hslab</cp:lastModifiedBy>
  <cp:revision>13</cp:revision>
  <dcterms:created xsi:type="dcterms:W3CDTF">2019-11-21T21:13:54Z</dcterms:created>
  <dcterms:modified xsi:type="dcterms:W3CDTF">2019-11-22T00:18:41Z</dcterms:modified>
</cp:coreProperties>
</file>

<file path=docProps/thumbnail.jpeg>
</file>